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191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432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272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2026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823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607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238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826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730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225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41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42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74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14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411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27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49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38A26E7-83F5-47B1-99FF-77F606490076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554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__yDBeUhQ4&amp;feature=youtu.b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2 Kosten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Vaste - Variabele kosten en Afschrijvingen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195" y="1856670"/>
            <a:ext cx="3456867" cy="378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96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/>
          <a:lstStyle/>
          <a:p>
            <a:pPr algn="ctr"/>
            <a:r>
              <a:rPr lang="nl-NL" dirty="0" smtClean="0"/>
              <a:t>We gaan aan het 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Huiswerk is het lezen en leren hoofdstuk 3.2 (pagina 39 t/m 43)</a:t>
            </a:r>
          </a:p>
          <a:p>
            <a:endParaRPr lang="nl-NL" dirty="0"/>
          </a:p>
          <a:p>
            <a:r>
              <a:rPr lang="nl-NL" dirty="0" smtClean="0"/>
              <a:t>Opdrachten die we gaan maken zijn (van pagina 28 t/m 44):</a:t>
            </a:r>
          </a:p>
          <a:p>
            <a:pPr lvl="1"/>
            <a:r>
              <a:rPr lang="nl-NL" dirty="0" smtClean="0"/>
              <a:t>De opgaven: 3.2; 3.4; 3.5; 3.6; 3.14; 3.17 en 3.19.</a:t>
            </a:r>
          </a:p>
          <a:p>
            <a:pPr lvl="1"/>
            <a:endParaRPr lang="nl-NL" dirty="0"/>
          </a:p>
          <a:p>
            <a:r>
              <a:rPr lang="nl-NL" dirty="0" smtClean="0"/>
              <a:t>Van deze lessen wordt nog een </a:t>
            </a:r>
            <a:r>
              <a:rPr lang="nl-NL" smtClean="0"/>
              <a:t>wikiwijs gemaakt</a:t>
            </a:r>
            <a:endParaRPr lang="nl-NL" dirty="0" smtClean="0"/>
          </a:p>
          <a:p>
            <a:pPr lvl="1"/>
            <a:endParaRPr lang="nl-NL" dirty="0"/>
          </a:p>
          <a:p>
            <a:r>
              <a:rPr lang="nl-NL" dirty="0" smtClean="0"/>
              <a:t>Aan het werk.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26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790866"/>
          </a:xfrm>
        </p:spPr>
        <p:txBody>
          <a:bodyPr/>
          <a:lstStyle/>
          <a:p>
            <a:pPr algn="ctr"/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2" y="1581912"/>
            <a:ext cx="8946541" cy="4666487"/>
          </a:xfrm>
        </p:spPr>
        <p:txBody>
          <a:bodyPr>
            <a:normAutofit/>
          </a:bodyPr>
          <a:lstStyle/>
          <a:p>
            <a:r>
              <a:rPr lang="nl-NL" sz="3000" dirty="0" smtClean="0"/>
              <a:t>Huiswerk bespreken. Zijn er nog vragen over de opdracht 3.1?</a:t>
            </a:r>
          </a:p>
          <a:p>
            <a:endParaRPr lang="nl-NL" sz="3000" dirty="0" smtClean="0"/>
          </a:p>
          <a:p>
            <a:r>
              <a:rPr lang="nl-NL" sz="3000" dirty="0" smtClean="0"/>
              <a:t>Korte herhaling van de lesstof vorige week</a:t>
            </a:r>
          </a:p>
          <a:p>
            <a:endParaRPr lang="nl-NL" sz="3000" dirty="0"/>
          </a:p>
          <a:p>
            <a:r>
              <a:rPr lang="nl-NL" sz="3000" dirty="0" smtClean="0"/>
              <a:t>Maken van nieuwe opdrachten, wat niet af is wordt automatisch huiswerk voor de volgende keer.</a:t>
            </a: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308696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Herhaling vorige les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103312" y="1306286"/>
            <a:ext cx="5118940" cy="5399314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Wat is een exploitatiebegroting?</a:t>
            </a:r>
          </a:p>
          <a:p>
            <a:pPr lvl="1"/>
            <a:r>
              <a:rPr lang="nl-NL" dirty="0"/>
              <a:t>Een begroting waarin de verwachte inkomsten en kosten op een rijtje zijn </a:t>
            </a:r>
            <a:r>
              <a:rPr lang="nl-NL" dirty="0" smtClean="0"/>
              <a:t>gezet. Dit moet je uit je hoofd kennen!</a:t>
            </a:r>
          </a:p>
          <a:p>
            <a:r>
              <a:rPr lang="nl-NL" dirty="0" smtClean="0"/>
              <a:t>Wat zijn kosten?</a:t>
            </a:r>
          </a:p>
          <a:p>
            <a:pPr lvl="1"/>
            <a:r>
              <a:rPr lang="nl-NL" dirty="0" smtClean="0"/>
              <a:t>Personeelskosten zijn het ergste</a:t>
            </a:r>
          </a:p>
          <a:p>
            <a:pPr lvl="1"/>
            <a:r>
              <a:rPr lang="nl-NL" dirty="0" smtClean="0"/>
              <a:t>Vaste en variabele kosten, wordt zo uitgelegd.</a:t>
            </a:r>
          </a:p>
          <a:p>
            <a:pPr lvl="1"/>
            <a:r>
              <a:rPr lang="nl-NL" dirty="0" smtClean="0"/>
              <a:t>En we gaan het over afschrijvingen hebben.</a:t>
            </a:r>
          </a:p>
          <a:p>
            <a:endParaRPr lang="nl-NL" dirty="0"/>
          </a:p>
          <a:p>
            <a:r>
              <a:rPr lang="nl-NL" dirty="0" smtClean="0"/>
              <a:t>Definitie van kosten is: </a:t>
            </a:r>
            <a:r>
              <a:rPr lang="nl-NL" b="1" u="sng" dirty="0">
                <a:solidFill>
                  <a:srgbClr val="FFFF00"/>
                </a:solidFill>
              </a:rPr>
              <a:t>Kosten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/>
              <a:t>zijn de financiële offers </a:t>
            </a:r>
            <a:r>
              <a:rPr lang="nl-NL" u="sng" dirty="0">
                <a:solidFill>
                  <a:srgbClr val="FFFF00"/>
                </a:solidFill>
              </a:rPr>
              <a:t>die noodzakelijk</a:t>
            </a:r>
            <a:r>
              <a:rPr lang="nl-NL" u="sng" dirty="0">
                <a:solidFill>
                  <a:schemeClr val="accent1"/>
                </a:solidFill>
              </a:rPr>
              <a:t> </a:t>
            </a:r>
            <a:r>
              <a:rPr lang="nl-NL" dirty="0"/>
              <a:t>zijn om een onderneming goed te laten </a:t>
            </a:r>
            <a:r>
              <a:rPr lang="nl-NL" dirty="0" smtClean="0"/>
              <a:t>lopen.</a:t>
            </a:r>
          </a:p>
          <a:p>
            <a:r>
              <a:rPr lang="nl-NL" dirty="0" smtClean="0"/>
              <a:t>Definitie van verspilling: </a:t>
            </a:r>
            <a:r>
              <a:rPr lang="nl-NL" u="sng" dirty="0" smtClean="0">
                <a:solidFill>
                  <a:srgbClr val="FFFF00"/>
                </a:solidFill>
              </a:rPr>
              <a:t>Verspilling</a:t>
            </a:r>
            <a:r>
              <a:rPr lang="nl-NL" dirty="0" smtClean="0"/>
              <a:t> zijn kosten die het bedrijf maakt, </a:t>
            </a:r>
            <a:r>
              <a:rPr lang="nl-NL" dirty="0"/>
              <a:t>maar zijn </a:t>
            </a:r>
            <a:r>
              <a:rPr lang="nl-NL" u="sng" dirty="0">
                <a:solidFill>
                  <a:srgbClr val="FFFF00"/>
                </a:solidFill>
              </a:rPr>
              <a:t>niet</a:t>
            </a:r>
            <a:r>
              <a:rPr lang="nl-NL" dirty="0"/>
              <a:t> </a:t>
            </a:r>
            <a:r>
              <a:rPr lang="nl-NL" dirty="0" smtClean="0"/>
              <a:t>noodzakelijk.</a:t>
            </a:r>
          </a:p>
          <a:p>
            <a:r>
              <a:rPr lang="nl-NL" dirty="0" smtClean="0"/>
              <a:t>Kosten mogen doorberekend worden aan de klant, verspillingen niet.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33292469"/>
              </p:ext>
            </p:extLst>
          </p:nvPr>
        </p:nvGraphicFramePr>
        <p:xfrm>
          <a:off x="6509635" y="1306286"/>
          <a:ext cx="3082421" cy="1853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5452">
                  <a:extLst>
                    <a:ext uri="{9D8B030D-6E8A-4147-A177-3AD203B41FA5}">
                      <a16:colId xmlns:a16="http://schemas.microsoft.com/office/drawing/2014/main" val="95869156"/>
                    </a:ext>
                  </a:extLst>
                </a:gridCol>
                <a:gridCol w="1306969">
                  <a:extLst>
                    <a:ext uri="{9D8B030D-6E8A-4147-A177-3AD203B41FA5}">
                      <a16:colId xmlns:a16="http://schemas.microsoft.com/office/drawing/2014/main" val="3250759981"/>
                    </a:ext>
                  </a:extLst>
                </a:gridCol>
              </a:tblGrid>
              <a:tr h="180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Omzet/Verkopen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322040"/>
                  </a:ext>
                </a:extLst>
              </a:tr>
              <a:tr h="180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inkoopkosten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-/-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4901323"/>
                  </a:ext>
                </a:extLst>
              </a:tr>
              <a:tr h="360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Bruto Winst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2396494"/>
                  </a:ext>
                </a:extLst>
              </a:tr>
              <a:tr h="180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Vaste en variabele</a:t>
                      </a:r>
                      <a:endParaRPr lang="nl-NL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4695432"/>
                  </a:ext>
                </a:extLst>
              </a:tr>
              <a:tr h="180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effectLst/>
                        </a:rPr>
                        <a:t>Kosten verwacht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-/-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466443"/>
                  </a:ext>
                </a:extLst>
              </a:tr>
              <a:tr h="400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Netto winst</a:t>
                      </a:r>
                      <a:endParaRPr lang="nl-NL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19745719"/>
                  </a:ext>
                </a:extLst>
              </a:tr>
              <a:tr h="360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Belastingen/heffingen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-/-</a:t>
                      </a:r>
                      <a:endParaRPr lang="nl-NL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24218175"/>
                  </a:ext>
                </a:extLst>
              </a:tr>
            </a:tbl>
          </a:graphicData>
        </a:graphic>
      </p:graphicFrame>
      <p:pic>
        <p:nvPicPr>
          <p:cNvPr id="8" name="Tijdelijke aanduiding voor inhoud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09635" y="3378926"/>
            <a:ext cx="3628951" cy="26477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007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8011" y="452718"/>
            <a:ext cx="10789920" cy="982890"/>
          </a:xfrm>
        </p:spPr>
        <p:txBody>
          <a:bodyPr/>
          <a:lstStyle/>
          <a:p>
            <a:r>
              <a:rPr lang="nl-NL" sz="3800" dirty="0" smtClean="0"/>
              <a:t>Eerst iets over variabele en constante kosten</a:t>
            </a:r>
            <a:endParaRPr lang="nl-NL" sz="3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8011" y="1533208"/>
            <a:ext cx="10293531" cy="4715690"/>
          </a:xfrm>
        </p:spPr>
        <p:txBody>
          <a:bodyPr>
            <a:normAutofit fontScale="92500" lnSpcReduction="20000"/>
          </a:bodyPr>
          <a:lstStyle/>
          <a:p>
            <a:r>
              <a:rPr lang="nl-NL" sz="2800" dirty="0" smtClean="0"/>
              <a:t>Variabele kosten</a:t>
            </a:r>
            <a:endParaRPr lang="nl-NL" sz="2800" dirty="0"/>
          </a:p>
          <a:p>
            <a:pPr lvl="2"/>
            <a:r>
              <a:rPr lang="nl-NL" sz="2400" dirty="0" smtClean="0"/>
              <a:t>Dat zijn kosten die afhankelijk zijn van de bedrijfsdrukte.</a:t>
            </a:r>
          </a:p>
          <a:p>
            <a:pPr lvl="3"/>
            <a:r>
              <a:rPr lang="nl-NL" sz="2200" dirty="0" smtClean="0"/>
              <a:t>Voorbeelden……….</a:t>
            </a:r>
            <a:endParaRPr lang="nl-NL" sz="2200" dirty="0"/>
          </a:p>
          <a:p>
            <a:r>
              <a:rPr lang="nl-NL" sz="2800" dirty="0" smtClean="0"/>
              <a:t>Constante kosten</a:t>
            </a:r>
          </a:p>
          <a:p>
            <a:pPr lvl="2"/>
            <a:r>
              <a:rPr lang="nl-NL" sz="2400" dirty="0" smtClean="0"/>
              <a:t>Dat zijn die kosten die niet direct afhankelijk zijn van de bedrijfsdrukte</a:t>
            </a:r>
          </a:p>
          <a:p>
            <a:pPr lvl="3"/>
            <a:r>
              <a:rPr lang="nl-NL" sz="2200" dirty="0" smtClean="0"/>
              <a:t>Voorbeelden……….</a:t>
            </a:r>
          </a:p>
          <a:p>
            <a:r>
              <a:rPr lang="nl-NL" sz="2800" dirty="0" smtClean="0"/>
              <a:t>Directe kosten</a:t>
            </a:r>
          </a:p>
          <a:p>
            <a:pPr lvl="2"/>
            <a:r>
              <a:rPr lang="nl-NL" sz="2400" dirty="0" smtClean="0"/>
              <a:t>Kosten die direct te koppelen zijn aan het product of dienst</a:t>
            </a:r>
          </a:p>
          <a:p>
            <a:r>
              <a:rPr lang="nl-NL" sz="2800" dirty="0" smtClean="0"/>
              <a:t>Indirecte kosten</a:t>
            </a:r>
          </a:p>
          <a:p>
            <a:pPr lvl="2"/>
            <a:r>
              <a:rPr lang="nl-NL" sz="2400" dirty="0" smtClean="0"/>
              <a:t>Kosten die niet direct te koppelen zijn aan het product of dienst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8221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15" y="480150"/>
            <a:ext cx="10363265" cy="1400530"/>
          </a:xfrm>
        </p:spPr>
        <p:txBody>
          <a:bodyPr/>
          <a:lstStyle/>
          <a:p>
            <a:r>
              <a:rPr lang="nl-NL" dirty="0" smtClean="0"/>
              <a:t>Naast Vaste en variabele kosten zijn 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2" y="1408176"/>
            <a:ext cx="8946541" cy="53061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Directe kosten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 smtClean="0"/>
              <a:t>Dat zijn kosten die direct met het of direct aan het product of dienst te koppelen zijn.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dirty="0" smtClean="0"/>
              <a:t>Voorbeelden zijn:	 materiaal verbruik</a:t>
            </a:r>
          </a:p>
          <a:p>
            <a:pPr lvl="7">
              <a:buFont typeface="Wingdings" panose="05000000000000000000" pitchFamily="2" charset="2"/>
              <a:buChar char="Ø"/>
            </a:pPr>
            <a:r>
              <a:rPr lang="nl-NL" sz="1600" dirty="0" smtClean="0"/>
              <a:t>Inkoopkosten</a:t>
            </a:r>
            <a:endParaRPr lang="nl-NL" sz="1600" dirty="0"/>
          </a:p>
          <a:p>
            <a:pPr lvl="7">
              <a:buFont typeface="Wingdings" panose="05000000000000000000" pitchFamily="2" charset="2"/>
              <a:buChar char="Ø"/>
            </a:pPr>
            <a:r>
              <a:rPr lang="nl-NL" sz="1600" dirty="0" smtClean="0"/>
              <a:t>Afschrijvingen van bijv. een bepaalde machine</a:t>
            </a:r>
            <a:endParaRPr lang="nl-NL" sz="2000" dirty="0" smtClean="0"/>
          </a:p>
          <a:p>
            <a:pPr marL="457200">
              <a:buFont typeface="Wingdings" panose="05000000000000000000" pitchFamily="2" charset="2"/>
              <a:buChar char="Ø"/>
            </a:pPr>
            <a:r>
              <a:rPr lang="nl-NL" sz="2200" dirty="0" smtClean="0"/>
              <a:t>Indirecte kosten</a:t>
            </a:r>
            <a:endParaRPr lang="nl-NL" sz="2200" dirty="0"/>
          </a:p>
          <a:p>
            <a:pPr marL="857250" lvl="1">
              <a:buFont typeface="Wingdings" panose="05000000000000000000" pitchFamily="2" charset="2"/>
              <a:buChar char="Ø"/>
            </a:pPr>
            <a:r>
              <a:rPr lang="nl-NL" sz="2000" dirty="0" smtClean="0"/>
              <a:t>Dat zijn die kosten die niet direct aan een productie of productie/dienst te koppelen zijn</a:t>
            </a:r>
          </a:p>
          <a:p>
            <a:pPr marL="1257300" lvl="2">
              <a:buFont typeface="Wingdings" panose="05000000000000000000" pitchFamily="2" charset="2"/>
              <a:buChar char="Ø"/>
            </a:pPr>
            <a:r>
              <a:rPr lang="nl-NL" dirty="0" smtClean="0"/>
              <a:t>Voorbeelden zijn </a:t>
            </a:r>
          </a:p>
          <a:p>
            <a:pPr marL="1714500" lvl="3">
              <a:buFont typeface="Wingdings" panose="05000000000000000000" pitchFamily="2" charset="2"/>
              <a:buChar char="Ø"/>
            </a:pPr>
            <a:r>
              <a:rPr lang="nl-NL" sz="1600" dirty="0" smtClean="0"/>
              <a:t>Huurkosten van het gebouw, lease auto of magazijn</a:t>
            </a:r>
          </a:p>
          <a:p>
            <a:pPr marL="1714500" lvl="3">
              <a:buFont typeface="Wingdings" panose="05000000000000000000" pitchFamily="2" charset="2"/>
              <a:buChar char="Ø"/>
            </a:pPr>
            <a:r>
              <a:rPr lang="nl-NL" sz="1600" dirty="0" smtClean="0"/>
              <a:t>Verkoopkosten </a:t>
            </a:r>
          </a:p>
          <a:p>
            <a:pPr marL="1714500" lvl="3">
              <a:buFont typeface="Wingdings" panose="05000000000000000000" pitchFamily="2" charset="2"/>
              <a:buChar char="Ø"/>
            </a:pPr>
            <a:r>
              <a:rPr lang="nl-NL" sz="1600" dirty="0" smtClean="0"/>
              <a:t>Onderhoudskosten</a:t>
            </a:r>
            <a:r>
              <a:rPr lang="nl-NL" sz="1600" dirty="0"/>
              <a:t> </a:t>
            </a:r>
            <a:r>
              <a:rPr lang="nl-NL" sz="1600" dirty="0" smtClean="0"/>
              <a:t>enz.</a:t>
            </a:r>
          </a:p>
        </p:txBody>
      </p:sp>
    </p:spTree>
    <p:extLst>
      <p:ext uri="{BB962C8B-B14F-4D97-AF65-F5344CB8AC3E}">
        <p14:creationId xmlns:p14="http://schemas.microsoft.com/office/powerpoint/2010/main" val="9107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3272" y="452718"/>
            <a:ext cx="9017562" cy="937170"/>
          </a:xfrm>
        </p:spPr>
        <p:txBody>
          <a:bodyPr/>
          <a:lstStyle/>
          <a:p>
            <a:pPr algn="ctr"/>
            <a:r>
              <a:rPr lang="nl-NL" dirty="0" smtClean="0"/>
              <a:t>De afschrijvingskosten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2" y="1243584"/>
            <a:ext cx="9037384" cy="5004815"/>
          </a:xfrm>
        </p:spPr>
        <p:txBody>
          <a:bodyPr/>
          <a:lstStyle/>
          <a:p>
            <a:r>
              <a:rPr lang="nl-NL" dirty="0" smtClean="0"/>
              <a:t>Als je een product/apparaat (DPM) koopt dan wordt het door gebruik en de tijd steeds minder waard.</a:t>
            </a:r>
          </a:p>
          <a:p>
            <a:r>
              <a:rPr lang="nl-NL" dirty="0" smtClean="0"/>
              <a:t>Na een tijdje is het DPM “op” en moet er een nieuwe komen.</a:t>
            </a:r>
          </a:p>
          <a:p>
            <a:r>
              <a:rPr lang="nl-NL" dirty="0" smtClean="0"/>
              <a:t>De klant betaald voor de investeringen die je daarvoor maakt, dat noemen we ROI (return on investment). Ofwel wanneer heb ik het terugverdiend.</a:t>
            </a:r>
          </a:p>
          <a:p>
            <a:r>
              <a:rPr lang="nl-NL" dirty="0" smtClean="0"/>
              <a:t>De tijd die daarvoor wordt uitgetrokken noemen we de “levensduur” ook wel omlooptijd genoemd.</a:t>
            </a:r>
          </a:p>
          <a:p>
            <a:r>
              <a:rPr lang="nl-NL" dirty="0" smtClean="0"/>
              <a:t>We kennen twee vormen van levensduur.</a:t>
            </a:r>
          </a:p>
          <a:p>
            <a:pPr lvl="1"/>
            <a:r>
              <a:rPr lang="nl-NL" dirty="0" smtClean="0"/>
              <a:t>De technische levensduur</a:t>
            </a:r>
          </a:p>
          <a:p>
            <a:pPr lvl="1"/>
            <a:r>
              <a:rPr lang="nl-NL" dirty="0" smtClean="0"/>
              <a:t>De economische </a:t>
            </a:r>
            <a:r>
              <a:rPr lang="nl-NL" dirty="0" smtClean="0"/>
              <a:t>levensduur</a:t>
            </a:r>
          </a:p>
          <a:p>
            <a:r>
              <a:rPr lang="nl-NL" smtClean="0">
                <a:hlinkClick r:id="rId2"/>
              </a:rPr>
              <a:t>filmpje afschrijvingen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453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928026"/>
          </a:xfrm>
        </p:spPr>
        <p:txBody>
          <a:bodyPr/>
          <a:lstStyle/>
          <a:p>
            <a:pPr algn="ctr"/>
            <a:r>
              <a:rPr lang="nl-NL" dirty="0" smtClean="0"/>
              <a:t>De Technische Levensduur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3" y="1380744"/>
            <a:ext cx="3651568" cy="4867655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De technische levensduur is de </a:t>
            </a:r>
            <a:r>
              <a:rPr lang="nl-NL" b="1" dirty="0"/>
              <a:t>periode dat een bedrijfsmiddel technisch in staat is prestaties te leveren</a:t>
            </a:r>
            <a:r>
              <a:rPr lang="nl-NL" b="1" dirty="0" smtClean="0"/>
              <a:t>.</a:t>
            </a:r>
            <a:endParaRPr lang="nl-NL" b="1" dirty="0"/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Als dat niet meer mogelijk is, ziet er als volgt uit.</a:t>
            </a:r>
            <a:endParaRPr lang="nl-NL" b="1" dirty="0"/>
          </a:p>
        </p:txBody>
      </p:sp>
      <p:pic>
        <p:nvPicPr>
          <p:cNvPr id="4" name="Picture 2" descr="Afbeeldingsresultaat voor kapotte vrachtwagen">
            <a:extLst>
              <a:ext uri="{FF2B5EF4-FFF2-40B4-BE49-F238E27FC236}">
                <a16:creationId xmlns:a16="http://schemas.microsoft.com/office/drawing/2014/main" id="{73723D3B-6CF2-4E7B-A43A-55D8111D01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30" r="-3" b="23521"/>
          <a:stretch/>
        </p:blipFill>
        <p:spPr bwMode="auto">
          <a:xfrm>
            <a:off x="5577073" y="1380744"/>
            <a:ext cx="4348925" cy="385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86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/>
          <a:lstStyle/>
          <a:p>
            <a:pPr algn="ctr"/>
            <a:r>
              <a:rPr lang="nl-NL" dirty="0" smtClean="0"/>
              <a:t>De Economische Levensduur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3" y="2052918"/>
            <a:ext cx="3807016" cy="4195481"/>
          </a:xfrm>
        </p:spPr>
        <p:txBody>
          <a:bodyPr/>
          <a:lstStyle/>
          <a:p>
            <a:r>
              <a:rPr lang="nl-NL" b="1" dirty="0"/>
              <a:t>De periode waarin het economisch verantwoord is het bedrijfsmiddel te gebruiken, maar het kan bijv. technisch nog volledig in orde zijn. </a:t>
            </a:r>
            <a:endParaRPr lang="nl-NL" b="1" dirty="0" smtClean="0"/>
          </a:p>
          <a:p>
            <a:r>
              <a:rPr lang="nl-NL" b="1" dirty="0" smtClean="0"/>
              <a:t>Dat wil zeggen zolang de opbrengsten hoger zijn dan de kosten die je voor het dpm moet maken.</a:t>
            </a:r>
          </a:p>
          <a:p>
            <a:r>
              <a:rPr lang="nl-NL" b="1" dirty="0" smtClean="0"/>
              <a:t>Kan er als volgt uitzien.</a:t>
            </a:r>
            <a:endParaRPr lang="nl-NL" dirty="0"/>
          </a:p>
        </p:txBody>
      </p:sp>
      <p:pic>
        <p:nvPicPr>
          <p:cNvPr id="4" name="Picture 2" descr="Afbeeldingsresultaat voor oude daf vrachtwagen">
            <a:extLst>
              <a:ext uri="{FF2B5EF4-FFF2-40B4-BE49-F238E27FC236}">
                <a16:creationId xmlns:a16="http://schemas.microsoft.com/office/drawing/2014/main" id="{F7C1F364-8ACC-412C-B968-5A094680DA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4" r="16414" b="-1"/>
          <a:stretch/>
        </p:blipFill>
        <p:spPr bwMode="auto">
          <a:xfrm>
            <a:off x="5701909" y="1853248"/>
            <a:ext cx="4348925" cy="385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88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2337" y="950976"/>
            <a:ext cx="10881360" cy="957136"/>
          </a:xfrm>
        </p:spPr>
        <p:txBody>
          <a:bodyPr/>
          <a:lstStyle/>
          <a:p>
            <a:r>
              <a:rPr lang="nl-NL" dirty="0" smtClean="0"/>
              <a:t>We kennen twee afschrijvingsmethodes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Afschrijven met een </a:t>
            </a:r>
            <a:r>
              <a:rPr lang="nl-NL" b="1" dirty="0">
                <a:solidFill>
                  <a:srgbClr val="FFFF00"/>
                </a:solidFill>
              </a:rPr>
              <a:t>vast percentage van de </a:t>
            </a:r>
            <a:r>
              <a:rPr lang="nl-NL" b="1" u="sng" dirty="0">
                <a:solidFill>
                  <a:srgbClr val="FFFF00"/>
                </a:solidFill>
              </a:rPr>
              <a:t>aanschafprijs</a:t>
            </a:r>
            <a:r>
              <a:rPr lang="nl-NL" dirty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dirty="0"/>
              <a:t>Jaarlijks afschrijvingsbedrag  =    </a:t>
            </a:r>
            <a:r>
              <a:rPr lang="nl-NL" sz="2000" u="sng" dirty="0"/>
              <a:t>aanschafprijs -/- restwaarde</a:t>
            </a:r>
          </a:p>
          <a:p>
            <a:pPr lvl="3"/>
            <a:r>
              <a:rPr lang="nl-NL" dirty="0"/>
              <a:t>		                                             </a:t>
            </a:r>
            <a:r>
              <a:rPr lang="nl-NL" sz="2000" dirty="0" smtClean="0"/>
              <a:t>economische </a:t>
            </a:r>
            <a:r>
              <a:rPr lang="nl-NL" sz="2000" dirty="0"/>
              <a:t>levensduur</a:t>
            </a:r>
          </a:p>
          <a:p>
            <a:endParaRPr lang="nl-NL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Afschrijven met een </a:t>
            </a:r>
            <a:r>
              <a:rPr lang="nl-NL" b="1" dirty="0">
                <a:solidFill>
                  <a:srgbClr val="FFFF00"/>
                </a:solidFill>
              </a:rPr>
              <a:t>vast percentage van de </a:t>
            </a:r>
            <a:r>
              <a:rPr lang="nl-NL" b="1" u="sng" dirty="0">
                <a:solidFill>
                  <a:srgbClr val="FFFF00"/>
                </a:solidFill>
              </a:rPr>
              <a:t>boekwaarde</a:t>
            </a:r>
            <a:r>
              <a:rPr lang="nl-NL" dirty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dirty="0"/>
              <a:t>Met deze methode neem je een vast percentage van de boekwaarde van dat jaar.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dirty="0"/>
              <a:t>Afschrijvingsbedrag wordt daardoor steeds lager.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Van de belastingdienst mag je elk jaar </a:t>
            </a:r>
            <a:r>
              <a:rPr lang="nl-NL" b="1" dirty="0">
                <a:solidFill>
                  <a:srgbClr val="FFFF00"/>
                </a:solidFill>
              </a:rPr>
              <a:t>maximaal 20% </a:t>
            </a:r>
            <a:r>
              <a:rPr lang="nl-NL" dirty="0"/>
              <a:t>afschrijven (dus in </a:t>
            </a:r>
            <a:r>
              <a:rPr lang="nl-NL" dirty="0" smtClean="0"/>
              <a:t>maximaal 5 jaar langer mag wel, maar is niet altijd handig). </a:t>
            </a:r>
            <a:endParaRPr lang="nl-NL" dirty="0"/>
          </a:p>
          <a:p>
            <a:pPr lvl="3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866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525</Words>
  <Application>Microsoft Office PowerPoint</Application>
  <PresentationFormat>Breedbeeld</PresentationFormat>
  <Paragraphs>92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Les 2 Kosten</vt:lpstr>
      <vt:lpstr>Wat gaan we doen?</vt:lpstr>
      <vt:lpstr>Herhaling vorige les</vt:lpstr>
      <vt:lpstr>Eerst iets over variabele en constante kosten</vt:lpstr>
      <vt:lpstr>Naast Vaste en variabele kosten zijn er </vt:lpstr>
      <vt:lpstr>De afschrijvingskosten</vt:lpstr>
      <vt:lpstr>De Technische Levensduur</vt:lpstr>
      <vt:lpstr>De Economische Levensduur</vt:lpstr>
      <vt:lpstr>We kennen twee afschrijvingsmethodes</vt:lpstr>
      <vt:lpstr>We gaan aan het werk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2 Kosten</dc:title>
  <dc:creator>Géraar de Jong</dc:creator>
  <cp:lastModifiedBy>Géraar de Jong</cp:lastModifiedBy>
  <cp:revision>21</cp:revision>
  <dcterms:created xsi:type="dcterms:W3CDTF">2019-09-23T21:43:53Z</dcterms:created>
  <dcterms:modified xsi:type="dcterms:W3CDTF">2019-09-23T22:52:33Z</dcterms:modified>
</cp:coreProperties>
</file>